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5" r:id="rId1"/>
  </p:sldMasterIdLst>
  <p:notesMasterIdLst>
    <p:notesMasterId r:id="rId13"/>
  </p:notesMasterIdLst>
  <p:handoutMasterIdLst>
    <p:handoutMasterId r:id="rId14"/>
  </p:handoutMasterIdLst>
  <p:sldIdLst>
    <p:sldId id="256" r:id="rId2"/>
    <p:sldId id="323" r:id="rId3"/>
    <p:sldId id="325" r:id="rId4"/>
    <p:sldId id="326" r:id="rId5"/>
    <p:sldId id="328" r:id="rId6"/>
    <p:sldId id="330" r:id="rId7"/>
    <p:sldId id="334" r:id="rId8"/>
    <p:sldId id="335" r:id="rId9"/>
    <p:sldId id="332" r:id="rId10"/>
    <p:sldId id="318" r:id="rId11"/>
    <p:sldId id="333" r:id="rId12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DBD1"/>
    <a:srgbClr val="48C8B9"/>
    <a:srgbClr val="465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34" autoAdjust="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289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>
            <a:extLst>
              <a:ext uri="{FF2B5EF4-FFF2-40B4-BE49-F238E27FC236}">
                <a16:creationId xmlns:a16="http://schemas.microsoft.com/office/drawing/2014/main" id="{E26D37A0-F398-4276-AAF6-E62AA90BC9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D96B402-FD6E-4995-8160-C6DD76DAAC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E52663A-C32E-4AD2-B30F-47B62545BBF6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2023/10/16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7BA7967-B488-405D-84A2-64F6D9128F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6A65115A-3EB4-4B47-8F4B-4F42519BF9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D0885D5-D443-4228-8B2C-B9DF9A30D578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‹#›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478913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2937277F-265E-44B7-99C7-2717115D4028}" type="datetime1">
              <a:rPr lang="zh-TW" altLang="en-US" smtClean="0"/>
              <a:pPr/>
              <a:t>2023/10/16</a:t>
            </a:fld>
            <a:endParaRPr lang="zh-TW" altLang="en-US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69D2F9AB-3C90-481E-8C34-4F549BF455D7}" type="slidenum">
              <a:rPr lang="en-US" altLang="zh-TW" smtClean="0"/>
              <a:pPr/>
              <a:t>‹#›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917179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9D2F9AB-3C90-481E-8C34-4F549BF455D7}" type="slidenum">
              <a:rPr lang="en-US" altLang="zh-TW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6912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9D2F9AB-3C90-481E-8C34-4F549BF455D7}" type="slidenum">
              <a:rPr lang="en-US" altLang="zh-TW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0445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9D2F9AB-3C90-481E-8C34-4F549BF455D7}" type="slidenum">
              <a:rPr lang="en-US" altLang="zh-TW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209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8" name="日期版面配置區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E8E8F9FB-D116-4B2E-A3B8-C7349841E56A}" type="datetime1">
              <a:rPr lang="zh-TW" altLang="en-US" noProof="0" smtClean="0"/>
              <a:t>2023/10/16</a:t>
            </a:fld>
            <a:endParaRPr lang="zh-TW" altLang="en-US" noProof="0"/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n-US" altLang="zh-TW" noProof="0" smtClean="0"/>
              <a:t>‹#›</a:t>
            </a:fld>
            <a:endParaRPr lang="zh-TW" altLang="en-US" noProof="0"/>
          </a:p>
        </p:txBody>
      </p:sp>
      <p:sp>
        <p:nvSpPr>
          <p:cNvPr id="11" name="頁尾版面配置區 5">
            <a:extLst>
              <a:ext uri="{FF2B5EF4-FFF2-40B4-BE49-F238E27FC236}">
                <a16:creationId xmlns:a16="http://schemas.microsoft.com/office/drawing/2014/main" id="{3FB45199-F13E-4CB5-AF62-71432CD48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zh-TW" altLang="en-US" noProof="0" dirty="0"/>
              <a:t>「香港</a:t>
            </a:r>
            <a:r>
              <a:rPr lang="en-US" altLang="zh-TW" noProof="0" dirty="0"/>
              <a:t>STEAM</a:t>
            </a:r>
            <a:r>
              <a:rPr lang="zh-TW" altLang="en-US" noProof="0" dirty="0"/>
              <a:t>教育：中小學教師培訓」政策研究報告</a:t>
            </a:r>
          </a:p>
        </p:txBody>
      </p:sp>
    </p:spTree>
    <p:extLst>
      <p:ext uri="{BB962C8B-B14F-4D97-AF65-F5344CB8AC3E}">
        <p14:creationId xmlns:p14="http://schemas.microsoft.com/office/powerpoint/2010/main" val="3800925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兩張圖片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1959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10" name="圖片版面配置區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47164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4457" y="457200"/>
            <a:ext cx="3790884" cy="1600200"/>
          </a:xfrm>
        </p:spPr>
        <p:txBody>
          <a:bodyPr rtlCol="0"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C078979F-27A8-4572-BFAC-7594EF670693}" type="datetime1">
              <a:rPr lang="zh-TW" altLang="en-US" noProof="0" smtClean="0"/>
              <a:t>2023/10/16</a:t>
            </a:fld>
            <a:endParaRPr lang="zh-TW" altLang="en-US" noProof="0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F603CDE5-C1D8-4EDD-870F-A498BAFA520F}" type="slidenum">
              <a:rPr lang="en-US" altLang="zh-TW" noProof="0" smtClean="0"/>
              <a:t>‹#›</a:t>
            </a:fld>
            <a:endParaRPr lang="zh-TW" altLang="en-US" noProof="0"/>
          </a:p>
        </p:txBody>
      </p:sp>
      <p:sp>
        <p:nvSpPr>
          <p:cNvPr id="11" name="內容版面配置區 8">
            <a:extLst>
              <a:ext uri="{FF2B5EF4-FFF2-40B4-BE49-F238E27FC236}">
                <a16:creationId xmlns:a16="http://schemas.microsoft.com/office/drawing/2014/main" id="{8C645043-BE6A-4D32-ACA9-AB593DA6BC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44457" y="2057400"/>
            <a:ext cx="3791456" cy="3862388"/>
          </a:xfrm>
        </p:spPr>
        <p:txBody>
          <a:bodyPr rtlCol="0"/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12" name="頁尾版面配置區 5">
            <a:extLst>
              <a:ext uri="{FF2B5EF4-FFF2-40B4-BE49-F238E27FC236}">
                <a16:creationId xmlns:a16="http://schemas.microsoft.com/office/drawing/2014/main" id="{3D444C08-6A3A-4BFB-9494-43F3DE33E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zh-TW" altLang="en-US" noProof="0" dirty="0"/>
              <a:t>「香港</a:t>
            </a:r>
            <a:r>
              <a:rPr lang="en-US" altLang="zh-TW" noProof="0" dirty="0"/>
              <a:t>STEAM</a:t>
            </a:r>
            <a:r>
              <a:rPr lang="zh-TW" altLang="en-US" noProof="0" dirty="0"/>
              <a:t>教育：中小學教師培訓」政策研究報告</a:t>
            </a:r>
          </a:p>
        </p:txBody>
      </p:sp>
    </p:spTree>
    <p:extLst>
      <p:ext uri="{BB962C8B-B14F-4D97-AF65-F5344CB8AC3E}">
        <p14:creationId xmlns:p14="http://schemas.microsoft.com/office/powerpoint/2010/main" val="1445521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兩張圖片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1959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10" name="圖片版面配置區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244562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5530" y="457200"/>
            <a:ext cx="3577394" cy="1600200"/>
          </a:xfrm>
        </p:spPr>
        <p:txBody>
          <a:bodyPr rtlCol="0"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DA815661-5616-431C-829C-E4E2642D81C1}" type="datetime1">
              <a:rPr lang="zh-TW" altLang="en-US" smtClean="0"/>
              <a:t>2023/10/16</a:t>
            </a:fld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F603CDE5-C1D8-4EDD-870F-A498BAFA520F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8">
            <a:extLst>
              <a:ext uri="{FF2B5EF4-FFF2-40B4-BE49-F238E27FC236}">
                <a16:creationId xmlns:a16="http://schemas.microsoft.com/office/drawing/2014/main" id="{8C645043-BE6A-4D32-ACA9-AB593DA6BC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55530" y="2057400"/>
            <a:ext cx="3577934" cy="3862388"/>
          </a:xfrm>
        </p:spPr>
        <p:txBody>
          <a:bodyPr rtlCol="0"/>
          <a:lstStyle>
            <a:lvl1pPr marL="0" indent="0">
              <a:lnSpc>
                <a:spcPct val="90000"/>
              </a:lnSpc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306000" indent="-306000"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306000" indent="-306000">
              <a:defRPr/>
            </a:lvl3pPr>
            <a:lvl4pPr marL="306000" indent="-306000">
              <a:defRPr/>
            </a:lvl4pPr>
            <a:lvl5pPr marL="306000" indent="-306000">
              <a:defRPr/>
            </a:lvl5pPr>
          </a:lstStyle>
          <a:p>
            <a:pPr marL="216000" lvl="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zh-TW" altLang="en-US" noProof="0"/>
              <a:t>按一下以編輯母片文字樣式</a:t>
            </a:r>
          </a:p>
          <a:p>
            <a:pPr marL="216000" lvl="1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zh-TW" altLang="en-US" noProof="0"/>
              <a:t>第二層</a:t>
            </a:r>
          </a:p>
        </p:txBody>
      </p:sp>
      <p:sp>
        <p:nvSpPr>
          <p:cNvPr id="9" name="頁尾版面配置區 5">
            <a:extLst>
              <a:ext uri="{FF2B5EF4-FFF2-40B4-BE49-F238E27FC236}">
                <a16:creationId xmlns:a16="http://schemas.microsoft.com/office/drawing/2014/main" id="{FE695AAC-8311-4518-A219-DE58BF92A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algn="l" rtl="0"/>
            <a:r>
              <a:rPr lang="zh-TW" altLang="en-US" noProof="0" dirty="0"/>
              <a:t>「香港</a:t>
            </a:r>
            <a:r>
              <a:rPr lang="en-US" altLang="zh-TW" noProof="0" dirty="0"/>
              <a:t>STEAM</a:t>
            </a:r>
            <a:r>
              <a:rPr lang="zh-TW" altLang="en-US" noProof="0" dirty="0"/>
              <a:t>教育：中小學教師培訓」政策研究報告</a:t>
            </a:r>
          </a:p>
        </p:txBody>
      </p:sp>
    </p:spTree>
    <p:extLst>
      <p:ext uri="{BB962C8B-B14F-4D97-AF65-F5344CB8AC3E}">
        <p14:creationId xmlns:p14="http://schemas.microsoft.com/office/powerpoint/2010/main" val="917956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119868" y="5356067"/>
            <a:ext cx="3625595" cy="1000782"/>
          </a:xfrm>
          <a:solidFill>
            <a:srgbClr val="465359"/>
          </a:solidFill>
        </p:spPr>
        <p:txBody>
          <a:bodyPr lIns="91440" tIns="0" rIns="91440" bIns="0" rtlCol="0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19869" y="453642"/>
            <a:ext cx="3625595" cy="4826023"/>
          </a:xfrm>
          <a:solidFill>
            <a:schemeClr val="accent1"/>
          </a:solidFill>
        </p:spPr>
        <p:txBody>
          <a:bodyPr tIns="0" bIns="0" rtlCol="0" anchor="ctr" anchorCtr="0">
            <a:noAutofit/>
          </a:bodyPr>
          <a:lstStyle>
            <a:lvl1pPr algn="ctr"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 noChangeAspect="1"/>
          </p:cNvSpPr>
          <p:nvPr>
            <p:ph type="pic" idx="1"/>
          </p:nvPr>
        </p:nvSpPr>
        <p:spPr>
          <a:xfrm>
            <a:off x="439766" y="453642"/>
            <a:ext cx="7602421" cy="5903207"/>
          </a:xfrm>
          <a:solidFill>
            <a:schemeClr val="bg1">
              <a:lumMod val="85000"/>
            </a:schemeClr>
          </a:solidFill>
        </p:spPr>
        <p:txBody>
          <a:bodyPr lIns="457200" tIns="457200" rtlCol="0"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fld id="{7F2F8463-8748-48DE-8DBC-A5F7B6322FB5}" type="datetime1">
              <a:rPr lang="zh-TW" altLang="en-US" noProof="0" smtClean="0"/>
              <a:t>2023/10/16</a:t>
            </a:fld>
            <a:endParaRPr lang="zh-TW" altLang="en-US" noProof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61790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圖片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C81F13A5-61B9-419A-9B13-8BD37BE2841E}"/>
              </a:ext>
            </a:extLst>
          </p:cNvPr>
          <p:cNvSpPr/>
          <p:nvPr userDrawn="1"/>
        </p:nvSpPr>
        <p:spPr>
          <a:xfrm>
            <a:off x="446532" y="4199467"/>
            <a:ext cx="11296732" cy="2191098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12206A44-565D-4C18-8891-86387B90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226" y="4262316"/>
            <a:ext cx="9391524" cy="988332"/>
          </a:xfrm>
        </p:spPr>
        <p:txBody>
          <a:bodyPr rtlCol="0">
            <a:normAutofit/>
          </a:bodyPr>
          <a:lstStyle>
            <a:lvl1pPr>
              <a:defRPr sz="36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4" name="圖片版面配置區 3">
            <a:extLst>
              <a:ext uri="{FF2B5EF4-FFF2-40B4-BE49-F238E27FC236}">
                <a16:creationId xmlns:a16="http://schemas.microsoft.com/office/drawing/2014/main" id="{5B084B74-38B3-42C8-B8E4-A0D13B059E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1325" y="606425"/>
            <a:ext cx="11304588" cy="3536950"/>
          </a:xfrm>
        </p:spPr>
        <p:txBody>
          <a:bodyPr rtlCol="0"/>
          <a:lstStyle>
            <a:lvl1pPr marL="0" indent="0" algn="ctr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5F22525-79A2-451F-9944-47D4183A45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AAE6916-FFE3-481F-B9AA-093CA97A0C79}" type="datetime1">
              <a:rPr lang="zh-TW" altLang="en-US" smtClean="0"/>
              <a:t>2023/10/16</a:t>
            </a:fld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B9B8C25-AF44-4D9D-A667-69D9A92B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F603CDE5-C1D8-4EDD-870F-A498BAFA520F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FF54790-C8AC-4CF8-8E89-80C5C90F3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algn="l" rtl="0"/>
            <a:r>
              <a:rPr lang="zh-TW" altLang="en-US" noProof="0" dirty="0"/>
              <a:t>「香港</a:t>
            </a:r>
            <a:r>
              <a:rPr lang="en-US" altLang="zh-TW" noProof="0" dirty="0"/>
              <a:t>STEAM</a:t>
            </a:r>
            <a:r>
              <a:rPr lang="zh-TW" altLang="en-US" noProof="0" dirty="0"/>
              <a:t>教育：中小學教師培訓」政策研究報告</a:t>
            </a:r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85EB5327-3B98-4D40-987B-863866194F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8863" y="5303610"/>
            <a:ext cx="9391888" cy="614363"/>
          </a:xfrm>
        </p:spPr>
        <p:txBody>
          <a:bodyPr rtlCol="0">
            <a:normAutofit/>
          </a:bodyPr>
          <a:lstStyle>
            <a:lvl1pPr marL="0" indent="0">
              <a:buNone/>
              <a:defRPr sz="1600">
                <a:solidFill>
                  <a:schemeClr val="bg2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324000" indent="0">
              <a:buNone/>
              <a:defRPr/>
            </a:lvl2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130529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0D4D23BE-BFB9-4A80-B29E-383A9A4B72C6}" type="datetime1">
              <a:rPr lang="zh-TW" altLang="en-US" noProof="0" smtClean="0"/>
              <a:t>2023/10/16</a:t>
            </a:fld>
            <a:endParaRPr lang="zh-TW" altLang="en-US" noProof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n-US" altLang="zh-TW" noProof="0" smtClean="0"/>
              <a:t>‹#›</a:t>
            </a:fld>
            <a:endParaRPr lang="zh-TW" altLang="en-US" noProof="0"/>
          </a:p>
        </p:txBody>
      </p:sp>
      <p:sp>
        <p:nvSpPr>
          <p:cNvPr id="7" name="頁尾版面配置區 5">
            <a:extLst>
              <a:ext uri="{FF2B5EF4-FFF2-40B4-BE49-F238E27FC236}">
                <a16:creationId xmlns:a16="http://schemas.microsoft.com/office/drawing/2014/main" id="{D5D91A8B-765C-4E59-8109-94DA4EA55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zh-TW" altLang="en-US" noProof="0" dirty="0"/>
              <a:t>「香港</a:t>
            </a:r>
            <a:r>
              <a:rPr lang="en-US" altLang="zh-TW" noProof="0" dirty="0"/>
              <a:t>STEAM</a:t>
            </a:r>
            <a:r>
              <a:rPr lang="zh-TW" altLang="en-US" noProof="0" dirty="0"/>
              <a:t>教育：中小學教師培訓」政策研究報告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F0F318B-B2C4-4893-95F3-E1AB652A1F17}"/>
              </a:ext>
            </a:extLst>
          </p:cNvPr>
          <p:cNvSpPr>
            <a:spLocks noChangeAspect="1"/>
          </p:cNvSpPr>
          <p:nvPr userDrawn="1"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34FB09F2-FC78-4161-B5F8-C064B938B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11" name="內容預留位置 2">
            <a:extLst>
              <a:ext uri="{FF2B5EF4-FFF2-40B4-BE49-F238E27FC236}">
                <a16:creationId xmlns:a16="http://schemas.microsoft.com/office/drawing/2014/main" id="{08CB40EA-D0BA-41DA-91DE-15B4C161D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 rtlCol="0"/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118494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79863CA9-1F7E-438F-9CE4-BF611823BD5D}" type="datetime1">
              <a:rPr lang="zh-TW" altLang="en-US" noProof="0" smtClean="0"/>
              <a:t>2023/10/16</a:t>
            </a:fld>
            <a:endParaRPr lang="zh-TW" altLang="en-US" noProof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59F479D-7533-4EEF-A06F-7CD2FE3DB90D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707033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950CE4CA-34EA-472D-A23C-1DE165FCAA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9DE92E93-F5B4-4553-938C-E2ACBDE0D916}" type="datetime1">
              <a:rPr lang="zh-TW" altLang="en-US" noProof="0" smtClean="0"/>
              <a:t>2023/10/16</a:t>
            </a:fld>
            <a:endParaRPr lang="zh-TW" altLang="en-US" noProof="0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52AC1173-613F-48B1-B860-00397875F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F603CDE5-C1D8-4EDD-870F-A498BAFA520F}" type="slidenum">
              <a:rPr lang="en-US" altLang="zh-TW" noProof="0" smtClean="0"/>
              <a:t>‹#›</a:t>
            </a:fld>
            <a:endParaRPr lang="zh-TW" altLang="en-US" noProof="0"/>
          </a:p>
        </p:txBody>
      </p:sp>
      <p:sp>
        <p:nvSpPr>
          <p:cNvPr id="10" name="頁尾版面配置區 5">
            <a:extLst>
              <a:ext uri="{FF2B5EF4-FFF2-40B4-BE49-F238E27FC236}">
                <a16:creationId xmlns:a16="http://schemas.microsoft.com/office/drawing/2014/main" id="{94036C93-814B-4155-A748-7731CA60A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zh-TW" altLang="en-US" noProof="0" dirty="0"/>
              <a:t>「香港</a:t>
            </a:r>
            <a:r>
              <a:rPr lang="en-US" altLang="zh-TW" noProof="0" dirty="0"/>
              <a:t>STEAM</a:t>
            </a:r>
            <a:r>
              <a:rPr lang="zh-TW" altLang="en-US" noProof="0" dirty="0"/>
              <a:t>教育：中小學教師培訓」政策研究報告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A4EE69F-D906-40FA-8109-46DF1B1A16FA}"/>
              </a:ext>
            </a:extLst>
          </p:cNvPr>
          <p:cNvSpPr>
            <a:spLocks noChangeAspect="1"/>
          </p:cNvSpPr>
          <p:nvPr userDrawn="1"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標題 1">
            <a:extLst>
              <a:ext uri="{FF2B5EF4-FFF2-40B4-BE49-F238E27FC236}">
                <a16:creationId xmlns:a16="http://schemas.microsoft.com/office/drawing/2014/main" id="{7DC41C5E-3615-4EA8-B8E6-E2B196256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13" name="文字預留位置 2">
            <a:extLst>
              <a:ext uri="{FF2B5EF4-FFF2-40B4-BE49-F238E27FC236}">
                <a16:creationId xmlns:a16="http://schemas.microsoft.com/office/drawing/2014/main" id="{9555D9C2-1EA2-4557-9496-E7AEA7A12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14" name="內容預留位置 3">
            <a:extLst>
              <a:ext uri="{FF2B5EF4-FFF2-40B4-BE49-F238E27FC236}">
                <a16:creationId xmlns:a16="http://schemas.microsoft.com/office/drawing/2014/main" id="{A464C6A4-3497-4DA5-945D-7A771E383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15" name="文字預留位置 4">
            <a:extLst>
              <a:ext uri="{FF2B5EF4-FFF2-40B4-BE49-F238E27FC236}">
                <a16:creationId xmlns:a16="http://schemas.microsoft.com/office/drawing/2014/main" id="{91C3F39A-C070-4EEB-9285-4EFBEE5FB5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16" name="內容預留位置 5">
            <a:extLst>
              <a:ext uri="{FF2B5EF4-FFF2-40B4-BE49-F238E27FC236}">
                <a16:creationId xmlns:a16="http://schemas.microsoft.com/office/drawing/2014/main" id="{07E4AC67-32FA-4B42-9340-5E57C82F74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193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5F22525-79A2-451F-9944-47D4183A45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98954BAD-E72C-4E39-95FC-DEF4ECA8B236}" type="datetime1">
              <a:rPr lang="zh-TW" altLang="en-US" noProof="0" smtClean="0"/>
              <a:t>2023/10/16</a:t>
            </a:fld>
            <a:endParaRPr lang="zh-TW" altLang="en-US" noProof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B9B8C25-AF44-4D9D-A667-69D9A92B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F603CDE5-C1D8-4EDD-870F-A498BAFA520F}" type="slidenum">
              <a:rPr lang="en-US" altLang="zh-TW" noProof="0" smtClean="0"/>
              <a:t>‹#›</a:t>
            </a:fld>
            <a:endParaRPr lang="zh-TW" altLang="en-US" noProof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FF54790-C8AC-4CF8-8E89-80C5C90F3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zh-TW" altLang="en-US" noProof="0" dirty="0"/>
              <a:t>「香港</a:t>
            </a:r>
            <a:r>
              <a:rPr lang="en-US" altLang="zh-TW" noProof="0" dirty="0"/>
              <a:t>STEAM</a:t>
            </a:r>
            <a:r>
              <a:rPr lang="zh-TW" altLang="en-US" noProof="0" dirty="0"/>
              <a:t>教育：中小學教師培訓」政策研究報告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020220C-6241-4A3B-9017-445FC82876DD}"/>
              </a:ext>
            </a:extLst>
          </p:cNvPr>
          <p:cNvSpPr>
            <a:spLocks noChangeAspect="1"/>
          </p:cNvSpPr>
          <p:nvPr userDrawn="1"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12206A44-565D-4C18-8891-86387B90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300412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1BA4B42F-2C80-4037-BF8E-C209D59D93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35376"/>
            <a:ext cx="2844799" cy="365125"/>
          </a:xfrm>
        </p:spPr>
        <p:txBody>
          <a:bodyPr rtlCol="0"/>
          <a:lstStyle/>
          <a:p>
            <a:pPr rtl="0"/>
            <a:fld id="{94689B86-4D24-40D1-AA60-EE076A1195AA}" type="datetime1">
              <a:rPr lang="zh-TW" altLang="en-US" noProof="0" smtClean="0"/>
              <a:t>2023/10/16</a:t>
            </a:fld>
            <a:endParaRPr lang="zh-TW" altLang="en-US" noProof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8E56474-3A38-4097-8649-FAF662D8C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35376"/>
            <a:ext cx="1052510" cy="365125"/>
          </a:xfrm>
        </p:spPr>
        <p:txBody>
          <a:bodyPr rtlCol="0"/>
          <a:lstStyle/>
          <a:p>
            <a:pPr rtl="0"/>
            <a:fld id="{F603CDE5-C1D8-4EDD-870F-A498BAFA520F}" type="slidenum">
              <a:rPr lang="en-US" altLang="zh-TW" noProof="0" smtClean="0"/>
              <a:t>‹#›</a:t>
            </a:fld>
            <a:endParaRPr lang="zh-TW" altLang="en-US" noProof="0"/>
          </a:p>
        </p:txBody>
      </p:sp>
      <p:sp>
        <p:nvSpPr>
          <p:cNvPr id="5" name="頁尾版面配置區 5">
            <a:extLst>
              <a:ext uri="{FF2B5EF4-FFF2-40B4-BE49-F238E27FC236}">
                <a16:creationId xmlns:a16="http://schemas.microsoft.com/office/drawing/2014/main" id="{FF907DD0-6A5F-4994-AB77-82E297226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35376"/>
            <a:ext cx="6818262" cy="365125"/>
          </a:xfrm>
        </p:spPr>
        <p:txBody>
          <a:bodyPr rtlCol="0"/>
          <a:lstStyle/>
          <a:p>
            <a:pPr algn="l" rtl="0"/>
            <a:r>
              <a:rPr lang="zh-TW" altLang="en-US" noProof="0" dirty="0"/>
              <a:t>「香港</a:t>
            </a:r>
            <a:r>
              <a:rPr lang="en-US" altLang="zh-TW" noProof="0" dirty="0"/>
              <a:t>STEAM</a:t>
            </a:r>
            <a:r>
              <a:rPr lang="zh-TW" altLang="en-US" noProof="0" dirty="0"/>
              <a:t>教育：中小學教師培訓」政策研究報告</a:t>
            </a:r>
          </a:p>
        </p:txBody>
      </p:sp>
    </p:spTree>
    <p:extLst>
      <p:ext uri="{BB962C8B-B14F-4D97-AF65-F5344CB8AC3E}">
        <p14:creationId xmlns:p14="http://schemas.microsoft.com/office/powerpoint/2010/main" val="2902114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11BF3AA-AA64-40B2-94AA-203129687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0A206738-3F5B-4FDC-BF33-5F2A120BB9BE}" type="datetime1">
              <a:rPr lang="zh-TW" altLang="en-US" noProof="0" smtClean="0"/>
              <a:t>2023/10/16</a:t>
            </a:fld>
            <a:endParaRPr lang="zh-TW" altLang="en-US" noProof="0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1444EA1-5452-4A23-B72D-9B65C311F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F603CDE5-C1D8-4EDD-870F-A498BAFA520F}" type="slidenum">
              <a:rPr lang="en-US" altLang="zh-TW" noProof="0" smtClean="0"/>
              <a:t>‹#›</a:t>
            </a:fld>
            <a:endParaRPr lang="zh-TW" altLang="en-US" noProof="0"/>
          </a:p>
        </p:txBody>
      </p:sp>
      <p:sp>
        <p:nvSpPr>
          <p:cNvPr id="8" name="頁尾版面配置區 5">
            <a:extLst>
              <a:ext uri="{FF2B5EF4-FFF2-40B4-BE49-F238E27FC236}">
                <a16:creationId xmlns:a16="http://schemas.microsoft.com/office/drawing/2014/main" id="{3A5BB48A-749C-4DBB-8723-91ACE9CEA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zh-TW" altLang="en-US" noProof="0" dirty="0"/>
              <a:t>「香港</a:t>
            </a:r>
            <a:r>
              <a:rPr lang="en-US" altLang="zh-TW" noProof="0" dirty="0"/>
              <a:t>STEAM</a:t>
            </a:r>
            <a:r>
              <a:rPr lang="zh-TW" altLang="en-US" noProof="0" dirty="0"/>
              <a:t>教育：中小學教師培訓」政策研究報告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4F70AE1-0373-4B8E-9C6F-A87681145315}"/>
              </a:ext>
            </a:extLst>
          </p:cNvPr>
          <p:cNvSpPr>
            <a:spLocks noChangeAspect="1"/>
          </p:cNvSpPr>
          <p:nvPr userDrawn="1"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A4CFD6FA-0DEF-4E30-82DA-0BAB26B4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rtlCol="0" anchor="ctr"/>
          <a:lstStyle>
            <a:lvl1pPr algn="l">
              <a:defRPr sz="2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11" name="內容預留位置 2">
            <a:extLst>
              <a:ext uri="{FF2B5EF4-FFF2-40B4-BE49-F238E27FC236}">
                <a16:creationId xmlns:a16="http://schemas.microsoft.com/office/drawing/2014/main" id="{C01EE411-05BB-43B4-BF85-422243003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12" name="文字預留位置 3">
            <a:extLst>
              <a:ext uri="{FF2B5EF4-FFF2-40B4-BE49-F238E27FC236}">
                <a16:creationId xmlns:a16="http://schemas.microsoft.com/office/drawing/2014/main" id="{7C2A48C1-57D3-4A3D-B843-6ACC41EEE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402279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956B45F8-6D67-48EC-8BA7-4E6B5300EB9B}" type="datetime1">
              <a:rPr lang="zh-TW" altLang="en-US" noProof="0" smtClean="0"/>
              <a:t>2023/10/16</a:t>
            </a:fld>
            <a:endParaRPr lang="zh-TW" altLang="en-US" noProof="0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F603CDE5-C1D8-4EDD-870F-A498BAFA520F}" type="slidenum">
              <a:rPr lang="en-US" altLang="zh-TW" noProof="0" smtClean="0"/>
              <a:t>‹#›</a:t>
            </a:fld>
            <a:endParaRPr lang="zh-TW" altLang="en-US" noProof="0"/>
          </a:p>
        </p:txBody>
      </p:sp>
      <p:sp>
        <p:nvSpPr>
          <p:cNvPr id="8" name="頁尾版面配置區 5">
            <a:extLst>
              <a:ext uri="{FF2B5EF4-FFF2-40B4-BE49-F238E27FC236}">
                <a16:creationId xmlns:a16="http://schemas.microsoft.com/office/drawing/2014/main" id="{D740D193-BF72-46A1-AFE9-DA960BABE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zh-TW" altLang="en-US" noProof="0" dirty="0"/>
              <a:t>「香港</a:t>
            </a:r>
            <a:r>
              <a:rPr lang="en-US" altLang="zh-TW" noProof="0" dirty="0"/>
              <a:t>STEAM</a:t>
            </a:r>
            <a:r>
              <a:rPr lang="zh-TW" altLang="en-US" noProof="0" dirty="0"/>
              <a:t>教育：中小學教師培訓」政策研究報告</a:t>
            </a: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F47352EA-4890-4FE1-97BD-8CCB09F58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10" name="圖片預留位置 2">
            <a:extLst>
              <a:ext uri="{FF2B5EF4-FFF2-40B4-BE49-F238E27FC236}">
                <a16:creationId xmlns:a16="http://schemas.microsoft.com/office/drawing/2014/main" id="{EEBAE269-6AC1-4BFB-8694-696AFD04DC84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11" name="文字預留位置 3">
            <a:extLst>
              <a:ext uri="{FF2B5EF4-FFF2-40B4-BE49-F238E27FC236}">
                <a16:creationId xmlns:a16="http://schemas.microsoft.com/office/drawing/2014/main" id="{F67E35A4-831E-477F-9962-C62C2A6492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008106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兩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42275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10" name="圖片版面配置區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47164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29" y="457200"/>
            <a:ext cx="3790884" cy="1600200"/>
          </a:xfrm>
        </p:spPr>
        <p:txBody>
          <a:bodyPr rtlCol="0"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AC935A1-3DFF-457D-8C70-E337C3D84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8529" y="2057400"/>
            <a:ext cx="3790884" cy="3811588"/>
          </a:xfrm>
        </p:spPr>
        <p:txBody>
          <a:bodyPr rtlCol="0"/>
          <a:lstStyle>
            <a:lvl1pPr marL="216000" indent="-216000">
              <a:lnSpc>
                <a:spcPct val="90000"/>
              </a:lnSpc>
              <a:buFont typeface="Wingdings" panose="05000000000000000000" pitchFamily="2" charset="2"/>
              <a:buChar char="§"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42032076-3A49-4972-8929-95A424ED8624}" type="datetime1">
              <a:rPr lang="zh-TW" altLang="en-US" noProof="0" smtClean="0"/>
              <a:t>2023/10/16</a:t>
            </a:fld>
            <a:endParaRPr lang="zh-TW" altLang="en-US" noProof="0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F603CDE5-C1D8-4EDD-870F-A498BAFA520F}" type="slidenum">
              <a:rPr lang="en-US" altLang="zh-TW" noProof="0" smtClean="0"/>
              <a:t>‹#›</a:t>
            </a:fld>
            <a:endParaRPr lang="zh-TW" altLang="en-US" noProof="0"/>
          </a:p>
        </p:txBody>
      </p:sp>
      <p:sp>
        <p:nvSpPr>
          <p:cNvPr id="11" name="頁尾版面配置區 5">
            <a:extLst>
              <a:ext uri="{FF2B5EF4-FFF2-40B4-BE49-F238E27FC236}">
                <a16:creationId xmlns:a16="http://schemas.microsoft.com/office/drawing/2014/main" id="{A620A17C-5577-4021-9044-146DC609E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zh-TW" altLang="en-US" noProof="0" dirty="0"/>
              <a:t>「香港</a:t>
            </a:r>
            <a:r>
              <a:rPr lang="en-US" altLang="zh-TW" noProof="0" dirty="0"/>
              <a:t>STEAM</a:t>
            </a:r>
            <a:r>
              <a:rPr lang="zh-TW" altLang="en-US" noProof="0" dirty="0"/>
              <a:t>教育：中小學教師培訓」政策研究報告</a:t>
            </a:r>
          </a:p>
        </p:txBody>
      </p:sp>
    </p:spTree>
    <p:extLst>
      <p:ext uri="{BB962C8B-B14F-4D97-AF65-F5344CB8AC3E}">
        <p14:creationId xmlns:p14="http://schemas.microsoft.com/office/powerpoint/2010/main" val="2686224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D01B2EB5-FC53-4C2F-8C17-6FCE3DA2828C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2023/10/16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84940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algn="l" rtl="0"/>
            <a:r>
              <a:rPr lang="zh-TW" altLang="en-US" noProof="0" dirty="0"/>
              <a:t>「香港</a:t>
            </a:r>
            <a:r>
              <a:rPr lang="en-US" altLang="zh-TW" noProof="0" dirty="0"/>
              <a:t>STEAM</a:t>
            </a:r>
            <a:r>
              <a:rPr lang="zh-TW" altLang="en-US" noProof="0" dirty="0"/>
              <a:t>教育：中小學教師培訓」政策研究報告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0795363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3A98EE3D-8CD1-4C3F-BD1C-C98C9596463C}" type="slidenum">
              <a:rPr lang="en-US" altLang="zh-TW" smtClean="0"/>
              <a:pPr/>
              <a:t>‹#›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46534" y="455422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矩形 9"/>
          <p:cNvSpPr/>
          <p:nvPr/>
        </p:nvSpPr>
        <p:spPr>
          <a:xfrm>
            <a:off x="8042147" y="456120"/>
            <a:ext cx="3703320" cy="93600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矩形 10"/>
          <p:cNvSpPr/>
          <p:nvPr/>
        </p:nvSpPr>
        <p:spPr>
          <a:xfrm>
            <a:off x="4241830" y="456120"/>
            <a:ext cx="3703320" cy="93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9387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8" r:id="rId2"/>
    <p:sldLayoutId id="214748374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40" r:id="rId9"/>
    <p:sldLayoutId id="2147483741" r:id="rId10"/>
    <p:sldLayoutId id="2147483742" r:id="rId11"/>
    <p:sldLayoutId id="2147483739" r:id="rId12"/>
    <p:sldLayoutId id="2147483744" r:id="rId13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42D4960A-896E-4F6B-BF65-B4662AC9D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5684944A-8803-462C-84C5-4576C56A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457199"/>
            <a:ext cx="3618827" cy="48224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HK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E07F3B49-8C20-42F5-831D-59306D05F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5367338"/>
            <a:ext cx="3618828" cy="989513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HK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F3AA242D-B507-4381-A8CB-EFA3465703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2723" y="850791"/>
            <a:ext cx="3202016" cy="4198288"/>
          </a:xfrm>
        </p:spPr>
        <p:txBody>
          <a:bodyPr rtlCol="0" anchor="ctr">
            <a:normAutofit/>
          </a:bodyPr>
          <a:lstStyle/>
          <a:p>
            <a:pPr rtl="0"/>
            <a:r>
              <a:rPr lang="zh-CN" altLang="en-US" sz="2000" dirty="0">
                <a:solidFill>
                  <a:srgbClr val="FFFFFF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香港科技創新教育聯盟</a:t>
            </a:r>
            <a:br>
              <a:rPr lang="en-US" altLang="zh-CN" sz="2000" dirty="0">
                <a:solidFill>
                  <a:srgbClr val="FFFFFF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</a:br>
            <a:r>
              <a:rPr lang="zh-CN" altLang="en-US" sz="2000" dirty="0">
                <a:solidFill>
                  <a:srgbClr val="FFFFFF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香港教育工作者聯會</a:t>
            </a:r>
            <a:endParaRPr lang="zh-TW" altLang="en-US" sz="2000" dirty="0">
              <a:solidFill>
                <a:srgbClr val="FFFFFF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4F4068D-37AE-4B7D-BC75-216B123A6C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2723" y="5545331"/>
            <a:ext cx="3202016" cy="649222"/>
          </a:xfrm>
          <a:noFill/>
        </p:spPr>
        <p:txBody>
          <a:bodyPr rtlCol="0" anchor="ctr">
            <a:normAutofit/>
          </a:bodyPr>
          <a:lstStyle/>
          <a:p>
            <a:pPr rtl="0"/>
            <a:r>
              <a:rPr lang="en-US" altLang="zh-TW" sz="1800" dirty="0">
                <a:solidFill>
                  <a:schemeClr val="tx2">
                    <a:lumMod val="25000"/>
                    <a:lumOff val="75000"/>
                    <a:alpha val="75000"/>
                  </a:schemeClr>
                </a:solidFill>
              </a:rPr>
              <a:t>2023</a:t>
            </a:r>
            <a:r>
              <a:rPr lang="zh-CN" altLang="en-US" sz="1800" dirty="0">
                <a:solidFill>
                  <a:schemeClr val="tx2">
                    <a:lumMod val="25000"/>
                    <a:lumOff val="75000"/>
                    <a:alpha val="75000"/>
                  </a:schemeClr>
                </a:solidFill>
              </a:rPr>
              <a:t>年</a:t>
            </a:r>
            <a:r>
              <a:rPr lang="en-US" altLang="zh-CN" sz="1800" dirty="0">
                <a:solidFill>
                  <a:schemeClr val="tx2">
                    <a:lumMod val="25000"/>
                    <a:lumOff val="75000"/>
                    <a:alpha val="75000"/>
                  </a:schemeClr>
                </a:solidFill>
              </a:rPr>
              <a:t>10</a:t>
            </a:r>
            <a:r>
              <a:rPr lang="zh-CN" altLang="en-US" sz="1800" dirty="0">
                <a:solidFill>
                  <a:schemeClr val="tx2">
                    <a:lumMod val="25000"/>
                    <a:lumOff val="75000"/>
                    <a:alpha val="75000"/>
                  </a:schemeClr>
                </a:solidFill>
              </a:rPr>
              <a:t>月</a:t>
            </a:r>
            <a:r>
              <a:rPr lang="en-US" altLang="zh-CN" sz="1800" dirty="0">
                <a:solidFill>
                  <a:schemeClr val="tx2">
                    <a:lumMod val="25000"/>
                    <a:lumOff val="75000"/>
                    <a:alpha val="75000"/>
                  </a:schemeClr>
                </a:solidFill>
              </a:rPr>
              <a:t>16</a:t>
            </a:r>
            <a:r>
              <a:rPr lang="zh-CN" altLang="en-US" sz="1800" dirty="0">
                <a:solidFill>
                  <a:schemeClr val="tx2">
                    <a:lumMod val="25000"/>
                    <a:lumOff val="75000"/>
                    <a:alpha val="75000"/>
                  </a:schemeClr>
                </a:solidFill>
              </a:rPr>
              <a:t>日</a:t>
            </a:r>
            <a:endParaRPr lang="zh-TW" altLang="en-US" sz="1800" dirty="0">
              <a:solidFill>
                <a:schemeClr val="tx2">
                  <a:lumMod val="25000"/>
                  <a:lumOff val="75000"/>
                  <a:alpha val="75000"/>
                </a:schemeClr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0E24851-98C7-DB09-8B3A-A107F8D65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911" y="144981"/>
            <a:ext cx="6641959" cy="6529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9711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>
            <a:extLst>
              <a:ext uri="{FF2B5EF4-FFF2-40B4-BE49-F238E27FC236}">
                <a16:creationId xmlns:a16="http://schemas.microsoft.com/office/drawing/2014/main" id="{24EC38A0-3DAB-4B29-9BBE-45A9EBDBF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br>
              <a:rPr lang="en-US" altLang="zh-CN" dirty="0">
                <a:latin typeface="+mn-ea"/>
                <a:ea typeface="+mn-ea"/>
              </a:rPr>
            </a:br>
            <a:r>
              <a:rPr lang="zh-CN" altLang="en-US" dirty="0">
                <a:latin typeface="+mn-ea"/>
                <a:ea typeface="+mn-ea"/>
              </a:rPr>
              <a:t>問答環節</a:t>
            </a:r>
            <a:endParaRPr lang="zh-TW" altLang="ru-RU" dirty="0">
              <a:latin typeface="+mn-ea"/>
              <a:ea typeface="+mn-ea"/>
            </a:endParaRPr>
          </a:p>
        </p:txBody>
      </p:sp>
      <p:pic>
        <p:nvPicPr>
          <p:cNvPr id="2" name="圖片版面配置區 11" descr="正在寫字的男士 ">
            <a:extLst>
              <a:ext uri="{FF2B5EF4-FFF2-40B4-BE49-F238E27FC236}">
                <a16:creationId xmlns:a16="http://schemas.microsoft.com/office/drawing/2014/main" id="{44DC4FE6-CBEA-C2CC-9672-4B6E4058B1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817" y="601351"/>
            <a:ext cx="11290859" cy="35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308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>
            <a:extLst>
              <a:ext uri="{FF2B5EF4-FFF2-40B4-BE49-F238E27FC236}">
                <a16:creationId xmlns:a16="http://schemas.microsoft.com/office/drawing/2014/main" id="{24EC38A0-3DAB-4B29-9BBE-45A9EBDBF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CN" altLang="en-US" dirty="0">
                <a:latin typeface="+mj-ea"/>
                <a:ea typeface="+mj-ea"/>
              </a:rPr>
              <a:t>感謝你！</a:t>
            </a:r>
            <a:endParaRPr lang="zh-TW" altLang="ru-RU" dirty="0">
              <a:latin typeface="+mj-ea"/>
              <a:ea typeface="+mj-ea"/>
            </a:endParaRPr>
          </a:p>
        </p:txBody>
      </p:sp>
      <p:pic>
        <p:nvPicPr>
          <p:cNvPr id="2" name="圖片版面配置區 11" descr="正在寫字的男士 ">
            <a:extLst>
              <a:ext uri="{FF2B5EF4-FFF2-40B4-BE49-F238E27FC236}">
                <a16:creationId xmlns:a16="http://schemas.microsoft.com/office/drawing/2014/main" id="{44DC4FE6-CBEA-C2CC-9672-4B6E4058B1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817" y="601351"/>
            <a:ext cx="11290859" cy="35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628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E881465D-A4DF-24F2-830E-D056ACA05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zh-TW" noProof="0" smtClean="0"/>
              <a:t>2</a:t>
            </a:fld>
            <a:endParaRPr lang="zh-TW" altLang="en-US" noProof="0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0599656E-ED9E-2FF7-4B7E-7C171C6F2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61704" y="6490340"/>
            <a:ext cx="2949104" cy="232271"/>
          </a:xfrm>
        </p:spPr>
        <p:txBody>
          <a:bodyPr/>
          <a:lstStyle/>
          <a:p>
            <a:pPr algn="l" rtl="0"/>
            <a:r>
              <a:rPr lang="zh-TW" altLang="en-US" noProof="0" dirty="0"/>
              <a:t>「香港</a:t>
            </a:r>
            <a:r>
              <a:rPr lang="en-US" altLang="zh-TW" noProof="0" dirty="0"/>
              <a:t>STEAM</a:t>
            </a:r>
            <a:r>
              <a:rPr lang="zh-TW" altLang="en-US" noProof="0" dirty="0"/>
              <a:t>教育：中小學教師培訓」政策研究報告</a:t>
            </a:r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FD5EE8FA-0958-AD4E-491F-9D130842F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ea"/>
                <a:ea typeface="+mn-ea"/>
              </a:rPr>
              <a:t>研究簡介</a:t>
            </a:r>
            <a:endParaRPr lang="zh-HK" altLang="en-US" dirty="0">
              <a:latin typeface="+mn-ea"/>
              <a:ea typeface="+mn-ea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948AA742-C958-3C34-6B3C-D2F89AFC1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948226"/>
            <a:ext cx="9968096" cy="4475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>
                <a:ea typeface="新細明體" panose="02020500000000000000" pitchFamily="18" charset="-120"/>
                <a:cs typeface="Times New Roman" panose="02020603050405020304" pitchFamily="18" charset="0"/>
              </a:rPr>
              <a:t>香港科技創新教育</a:t>
            </a:r>
            <a:r>
              <a:rPr lang="zh-TW" altLang="zh-HK" sz="1800" dirty="0"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聯盟與香港教育工作者聯會於</a:t>
            </a:r>
            <a:r>
              <a:rPr lang="en-US" altLang="zh-HK" sz="1800" dirty="0"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2022</a:t>
            </a:r>
            <a:r>
              <a:rPr lang="zh-TW" altLang="zh-HK" sz="1800" dirty="0"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年合作</a:t>
            </a:r>
            <a:endParaRPr lang="en-US" altLang="zh-TW" sz="18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zh-HK" sz="1800" dirty="0"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就如何改善香港</a:t>
            </a:r>
            <a:r>
              <a:rPr lang="en-US" altLang="zh-HK" sz="1800" dirty="0"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STEAM</a:t>
            </a:r>
            <a:r>
              <a:rPr lang="zh-TW" altLang="zh-HK" sz="1800" dirty="0"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教育中小學教師培訓，展開深入的政策研究</a:t>
            </a:r>
            <a:endParaRPr lang="en-US" altLang="zh-TW" sz="18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zh-HK" sz="1800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問卷調查</a:t>
            </a:r>
            <a:endParaRPr lang="en-US" altLang="zh-TW" sz="1800" b="1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HK" sz="1800" kern="1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2022</a:t>
            </a:r>
            <a:r>
              <a:rPr lang="zh-TW" altLang="zh-HK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年</a:t>
            </a:r>
            <a:r>
              <a:rPr lang="en-US" altLang="zh-HK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7</a:t>
            </a:r>
            <a:r>
              <a:rPr lang="zh-TW" altLang="zh-HK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月</a:t>
            </a:r>
            <a:r>
              <a:rPr lang="en-US" altLang="zh-HK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26</a:t>
            </a:r>
            <a:r>
              <a:rPr lang="zh-TW" altLang="zh-HK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日至</a:t>
            </a:r>
            <a:r>
              <a:rPr lang="en-US" altLang="zh-HK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9</a:t>
            </a:r>
            <a:r>
              <a:rPr lang="zh-TW" altLang="zh-HK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月</a:t>
            </a:r>
            <a:r>
              <a:rPr lang="en-US" altLang="zh-HK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30</a:t>
            </a:r>
            <a:r>
              <a:rPr lang="zh-TW" altLang="zh-HK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日進行，致函和電郵全港中小學</a:t>
            </a:r>
            <a:endParaRPr lang="en-US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TW" altLang="zh-HK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收回有效問卷</a:t>
            </a:r>
            <a:r>
              <a:rPr lang="en-US" altLang="zh-HK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349</a:t>
            </a:r>
            <a:r>
              <a:rPr lang="zh-TW" altLang="zh-HK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份，實行</a:t>
            </a:r>
            <a:r>
              <a:rPr lang="en-US" altLang="zh-HK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STEM</a:t>
            </a:r>
            <a:r>
              <a:rPr lang="zh-TW" altLang="zh-HK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教育的受訪教師</a:t>
            </a:r>
            <a:r>
              <a:rPr lang="en-US" altLang="zh-HK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342</a:t>
            </a:r>
            <a:r>
              <a:rPr lang="zh-TW" altLang="zh-HK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人</a:t>
            </a:r>
            <a:r>
              <a:rPr lang="en-US" altLang="zh-HK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endParaRPr lang="zh-TW" altLang="zh-HK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zh-HK" sz="1800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深入訪談</a:t>
            </a:r>
            <a:endParaRPr lang="en-US" altLang="zh-TW" sz="1800" b="1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TW" altLang="zh-HK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以一對一電話訪問進行，於</a:t>
            </a:r>
            <a:r>
              <a:rPr lang="en-US" altLang="zh-HK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2022</a:t>
            </a:r>
            <a:r>
              <a:rPr lang="zh-TW" altLang="zh-HK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年</a:t>
            </a:r>
            <a:r>
              <a:rPr lang="en-US" altLang="zh-HK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4</a:t>
            </a:r>
            <a:r>
              <a:rPr lang="zh-TW" altLang="zh-HK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月至</a:t>
            </a:r>
            <a:r>
              <a:rPr lang="en-US" altLang="zh-HK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12</a:t>
            </a:r>
            <a:r>
              <a:rPr lang="zh-TW" altLang="zh-HK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月訪問了</a:t>
            </a:r>
            <a:r>
              <a:rPr lang="en-US" altLang="zh-HK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22</a:t>
            </a:r>
            <a:r>
              <a:rPr lang="zh-TW" altLang="zh-HK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名中小學教師</a:t>
            </a:r>
            <a:endParaRPr lang="en-US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TW" altLang="zh-HK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隨後於</a:t>
            </a:r>
            <a:r>
              <a:rPr lang="en-US" altLang="zh-HK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2023</a:t>
            </a:r>
            <a:r>
              <a:rPr lang="zh-TW" altLang="zh-HK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年</a:t>
            </a:r>
            <a:r>
              <a:rPr lang="en-US" altLang="zh-HK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4</a:t>
            </a:r>
            <a:r>
              <a:rPr lang="zh-TW" altLang="zh-HK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月至</a:t>
            </a:r>
            <a:r>
              <a:rPr lang="en-US" altLang="zh-HK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5</a:t>
            </a:r>
            <a:r>
              <a:rPr lang="zh-TW" altLang="zh-HK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月訪問了</a:t>
            </a:r>
            <a:r>
              <a:rPr lang="en-US" altLang="zh-HK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2</a:t>
            </a:r>
            <a:r>
              <a:rPr lang="zh-TW" altLang="zh-HK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名學者與</a:t>
            </a:r>
            <a:r>
              <a:rPr lang="en-US" altLang="zh-HK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1</a:t>
            </a:r>
            <a:r>
              <a:rPr lang="zh-TW" altLang="zh-HK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名工程業界人士</a:t>
            </a:r>
          </a:p>
          <a:p>
            <a:pPr marL="0" indent="0" algn="just">
              <a:buNone/>
            </a:pPr>
            <a:r>
              <a:rPr lang="zh-TW" altLang="zh-HK" sz="1800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案例研究</a:t>
            </a:r>
            <a:endParaRPr lang="en-US" altLang="zh-TW" sz="1800" b="1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HK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美國、芬蘭、韓國和新加坡</a:t>
            </a:r>
            <a:endParaRPr lang="en-US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HK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探討此四地實踐</a:t>
            </a:r>
            <a:r>
              <a:rPr lang="en-US" altLang="zh-HK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STEM</a:t>
            </a:r>
            <a:r>
              <a:rPr lang="zh-TW" altLang="zh-HK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或</a:t>
            </a:r>
            <a:r>
              <a:rPr lang="en-US" altLang="zh-HK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STEAM</a:t>
            </a:r>
            <a:r>
              <a:rPr lang="zh-TW" altLang="zh-HK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教育政策與相應的教師培訓</a:t>
            </a:r>
          </a:p>
        </p:txBody>
      </p:sp>
    </p:spTree>
    <p:extLst>
      <p:ext uri="{BB962C8B-B14F-4D97-AF65-F5344CB8AC3E}">
        <p14:creationId xmlns:p14="http://schemas.microsoft.com/office/powerpoint/2010/main" val="673330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E881465D-A4DF-24F2-830E-D056ACA05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zh-TW" noProof="0" smtClean="0"/>
              <a:t>3</a:t>
            </a:fld>
            <a:endParaRPr lang="zh-TW" altLang="en-US" noProof="0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FD5EE8FA-0958-AD4E-491F-9D130842F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ea"/>
                <a:ea typeface="+mn-ea"/>
              </a:rPr>
              <a:t>研究結果</a:t>
            </a:r>
            <a:endParaRPr lang="zh-HK" altLang="en-US" dirty="0">
              <a:latin typeface="+mn-ea"/>
              <a:ea typeface="+mn-ea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948AA742-C958-3C34-6B3C-D2F89AFC1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68557"/>
            <a:ext cx="11029615" cy="46217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000" kern="1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關於教師培訓</a:t>
            </a:r>
            <a:endParaRPr lang="en-US" altLang="zh-TW" sz="2000" kern="100" dirty="0"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TW" altLang="zh-HK" sz="2000" kern="1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有逾六成受訪教師樂意接受</a:t>
            </a:r>
            <a:r>
              <a:rPr lang="en-US" altLang="zh-HK" sz="2000" kern="1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STEM</a:t>
            </a:r>
            <a:r>
              <a:rPr lang="zh-TW" altLang="zh-HK" sz="2000" kern="1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教育培訓</a:t>
            </a:r>
            <a:endParaRPr lang="en-US" altLang="zh-TW" sz="2000" kern="100" dirty="0"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TW" altLang="zh-HK" sz="2000" kern="1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近五成受訪教師自費參與培訓課程</a:t>
            </a:r>
            <a:endParaRPr lang="en-US" altLang="zh-TW" sz="2000" kern="100" dirty="0"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TW" altLang="zh-HK" sz="2000" kern="1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有近六成受訪教師會指導同儕。</a:t>
            </a:r>
            <a:endParaRPr lang="en-US" altLang="zh-TW" sz="2000" kern="100" dirty="0"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2000" kern="100" dirty="0"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2000" kern="1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關於培訓內容</a:t>
            </a:r>
            <a:endParaRPr lang="en-US" altLang="zh-TW" sz="2000" kern="100" dirty="0"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zh-HK" sz="2000" kern="1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香港</a:t>
            </a:r>
            <a:r>
              <a:rPr lang="en-US" altLang="zh-HK" sz="2000" kern="1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STEM</a:t>
            </a:r>
            <a:r>
              <a:rPr lang="zh-TW" altLang="zh-HK" sz="2000" kern="1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教育潮流在資訊科技，政府措施也多投放在資訊科技。</a:t>
            </a:r>
            <a:endParaRPr lang="en-US" altLang="zh-TW" sz="2000" kern="100" dirty="0"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zh-HK" sz="2000" kern="1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就未來希望接受的培訓內容，首三項最多人選擇「人工智能」（</a:t>
            </a:r>
            <a:r>
              <a:rPr lang="en-US" altLang="zh-HK" sz="2000" kern="1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54.68%</a:t>
            </a:r>
            <a:r>
              <a:rPr lang="zh-TW" altLang="zh-HK" sz="2000" kern="1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）、「虛擬</a:t>
            </a:r>
            <a:r>
              <a:rPr lang="en-US" altLang="zh-HK" sz="2000" kern="1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/</a:t>
            </a:r>
            <a:r>
              <a:rPr lang="zh-TW" altLang="zh-HK" sz="2000" kern="1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擴張實境」（</a:t>
            </a:r>
            <a:r>
              <a:rPr lang="en-US" altLang="zh-HK" sz="2000" kern="1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45.91%</a:t>
            </a:r>
            <a:r>
              <a:rPr lang="zh-TW" altLang="zh-HK" sz="2000" kern="1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）和「跨學科課堂設計」（</a:t>
            </a:r>
            <a:r>
              <a:rPr lang="en-US" altLang="zh-HK" sz="2000" kern="1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42.11%</a:t>
            </a:r>
            <a:r>
              <a:rPr lang="zh-TW" altLang="zh-HK" sz="2000" kern="1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）。</a:t>
            </a:r>
            <a:endParaRPr lang="en-US" altLang="zh-TW" sz="2000" kern="100" dirty="0"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HK" altLang="en-US" sz="24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6" name="頁尾版面配置區 2">
            <a:extLst>
              <a:ext uri="{FF2B5EF4-FFF2-40B4-BE49-F238E27FC236}">
                <a16:creationId xmlns:a16="http://schemas.microsoft.com/office/drawing/2014/main" id="{5070B718-89C1-6E1E-8548-94F226460691}"/>
              </a:ext>
            </a:extLst>
          </p:cNvPr>
          <p:cNvSpPr txBox="1">
            <a:spLocks/>
          </p:cNvSpPr>
          <p:nvPr/>
        </p:nvSpPr>
        <p:spPr>
          <a:xfrm>
            <a:off x="8661704" y="6490340"/>
            <a:ext cx="2949104" cy="232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zh-TW"/>
            </a:defPPr>
            <a:lvl1pPr marL="0" algn="l" defTabSz="914400" rtl="0" eaLnBrk="1" latinLnBrk="0" hangingPunct="1">
              <a:defRPr sz="900" kern="1200" cap="all">
                <a:solidFill>
                  <a:schemeClr val="accen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/>
              <a:t>「香港</a:t>
            </a:r>
            <a:r>
              <a:rPr lang="en-US" altLang="zh-TW"/>
              <a:t>STEAM</a:t>
            </a:r>
            <a:r>
              <a:rPr lang="zh-TW" altLang="en-US"/>
              <a:t>教育：中小學教師培訓」政策研究報告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1935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E881465D-A4DF-24F2-830E-D056ACA05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zh-TW" noProof="0" smtClean="0"/>
              <a:t>4</a:t>
            </a:fld>
            <a:endParaRPr lang="zh-TW" altLang="en-US" noProof="0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FD5EE8FA-0958-AD4E-491F-9D130842F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ea"/>
                <a:ea typeface="+mn-ea"/>
              </a:rPr>
              <a:t>研究結果</a:t>
            </a:r>
            <a:endParaRPr lang="zh-HK" altLang="en-US" dirty="0">
              <a:latin typeface="+mn-ea"/>
              <a:ea typeface="+mn-ea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948AA742-C958-3C34-6B3C-D2F89AFC1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68557"/>
            <a:ext cx="11029615" cy="46217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000" kern="100" dirty="0"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關於培訓機構</a:t>
            </a:r>
            <a:endParaRPr lang="en-US" altLang="zh-TW" sz="2000" kern="100" dirty="0"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zh-HK" sz="2000" kern="1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香港</a:t>
            </a:r>
            <a:r>
              <a:rPr lang="zh-CN" altLang="en-US" sz="2000" kern="1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特區</a:t>
            </a:r>
            <a:r>
              <a:rPr lang="zh-TW" altLang="zh-HK" sz="2000" kern="1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政府是</a:t>
            </a:r>
            <a:r>
              <a:rPr lang="en-US" altLang="zh-HK" sz="2000" kern="1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STEM</a:t>
            </a:r>
            <a:r>
              <a:rPr lang="zh-TW" altLang="zh-HK" sz="2000" kern="1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教育培訓的主要提供者，有九成七受訪教師參與「特區政府及組織」提供的培訓</a:t>
            </a:r>
            <a:endParaRPr lang="en-US" altLang="zh-TW" sz="2000" kern="100" dirty="0"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zh-HK" sz="2000" kern="1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其次為「大學</a:t>
            </a:r>
            <a:r>
              <a:rPr lang="en-US" altLang="zh-HK" sz="2000" kern="1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/</a:t>
            </a:r>
            <a:r>
              <a:rPr lang="zh-TW" altLang="zh-HK" sz="2000" kern="1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大專院校」（</a:t>
            </a:r>
            <a:r>
              <a:rPr lang="en-US" altLang="zh-HK" sz="2000" kern="1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95.20%</a:t>
            </a:r>
            <a:r>
              <a:rPr lang="zh-TW" altLang="zh-HK" sz="2000" kern="1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）</a:t>
            </a:r>
            <a:endParaRPr lang="en-US" altLang="zh-TW" sz="2000" kern="100" dirty="0"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CN" altLang="en-US" sz="2000" kern="100" dirty="0"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第三為</a:t>
            </a:r>
            <a:r>
              <a:rPr lang="zh-TW" altLang="zh-HK" sz="2000" kern="1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教師的「任教學校」（</a:t>
            </a:r>
            <a:r>
              <a:rPr lang="en-US" altLang="zh-HK" sz="2000" kern="1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93.69%</a:t>
            </a:r>
            <a:r>
              <a:rPr lang="zh-TW" altLang="zh-HK" sz="2000" kern="1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）</a:t>
            </a:r>
            <a:endParaRPr lang="en-US" altLang="zh-TW" sz="2000" kern="100" dirty="0"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2000" kern="100" dirty="0"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2000" kern="1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關於培訓機構評價</a:t>
            </a:r>
            <a:endParaRPr lang="en-US" altLang="zh-TW" sz="2000" kern="100" dirty="0"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zh-HK" sz="2000" kern="1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「大學</a:t>
            </a:r>
            <a:r>
              <a:rPr lang="en-US" altLang="zh-HK" sz="2000" kern="1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/</a:t>
            </a:r>
            <a:r>
              <a:rPr lang="zh-TW" altLang="zh-HK" sz="2000" kern="1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大專</a:t>
            </a:r>
            <a:r>
              <a:rPr lang="zh-TW" altLang="zh-HK" sz="2000" kern="100" dirty="0"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」是問卷羅列的培訓機構中，最多獲受訪者評價「很好」和「好」</a:t>
            </a:r>
            <a:r>
              <a:rPr lang="zh-CN" altLang="en-US" sz="2000" kern="100" dirty="0"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（</a:t>
            </a:r>
            <a:r>
              <a:rPr lang="en-US" altLang="zh-CN" sz="2000" kern="100" dirty="0"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79.28%</a:t>
            </a:r>
            <a:r>
              <a:rPr lang="zh-CN" altLang="en-US" sz="2000" kern="100" dirty="0"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）</a:t>
            </a:r>
            <a:endParaRPr lang="en-US" altLang="zh-TW" sz="2000" kern="100" dirty="0"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zh-HK" sz="2000" kern="100" dirty="0"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其次是香港</a:t>
            </a:r>
            <a:r>
              <a:rPr lang="zh-CN" altLang="en-US" sz="2000" kern="100" dirty="0"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特區</a:t>
            </a:r>
            <a:r>
              <a:rPr lang="zh-TW" altLang="zh-HK" sz="2000" kern="1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院校政府</a:t>
            </a:r>
            <a:r>
              <a:rPr lang="zh-CN" altLang="en-US" sz="2000" kern="1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及組織</a:t>
            </a:r>
            <a:r>
              <a:rPr lang="zh-TW" altLang="zh-HK" sz="2000" kern="1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提供的培訓</a:t>
            </a:r>
            <a:r>
              <a:rPr lang="zh-CN" altLang="en-US" sz="2000" kern="1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（</a:t>
            </a:r>
            <a:r>
              <a:rPr lang="en-US" altLang="zh-CN" sz="2000" kern="1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71.47%</a:t>
            </a:r>
            <a:r>
              <a:rPr lang="zh-CN" altLang="en-US" sz="2000" kern="1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，</a:t>
            </a:r>
            <a:r>
              <a:rPr lang="zh-TW" altLang="zh-HK" sz="2000" kern="100" dirty="0"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 「很好」和「好」 </a:t>
            </a:r>
            <a:r>
              <a:rPr lang="zh-CN" altLang="en-US" sz="2000" kern="1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）</a:t>
            </a:r>
            <a:endParaRPr lang="en-US" altLang="zh-CN" sz="2000" kern="100" dirty="0"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endParaRPr lang="zh-TW" altLang="zh-HK" sz="2000" kern="100" dirty="0"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zh-HK" altLang="en-US" sz="28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6" name="頁尾版面配置區 2">
            <a:extLst>
              <a:ext uri="{FF2B5EF4-FFF2-40B4-BE49-F238E27FC236}">
                <a16:creationId xmlns:a16="http://schemas.microsoft.com/office/drawing/2014/main" id="{5070B718-89C1-6E1E-8548-94F226460691}"/>
              </a:ext>
            </a:extLst>
          </p:cNvPr>
          <p:cNvSpPr txBox="1">
            <a:spLocks/>
          </p:cNvSpPr>
          <p:nvPr/>
        </p:nvSpPr>
        <p:spPr>
          <a:xfrm>
            <a:off x="8661704" y="6490340"/>
            <a:ext cx="2949104" cy="232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zh-TW"/>
            </a:defPPr>
            <a:lvl1pPr marL="0" algn="l" defTabSz="914400" rtl="0" eaLnBrk="1" latinLnBrk="0" hangingPunct="1">
              <a:defRPr sz="900" kern="1200" cap="all">
                <a:solidFill>
                  <a:schemeClr val="accen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/>
              <a:t>「香港</a:t>
            </a:r>
            <a:r>
              <a:rPr lang="en-US" altLang="zh-TW"/>
              <a:t>STEAM</a:t>
            </a:r>
            <a:r>
              <a:rPr lang="zh-TW" altLang="en-US"/>
              <a:t>教育：中小學教師培訓」政策研究報告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3583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6942107B-660B-BB1D-90E7-4C92D6CC2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zh-TW" noProof="0" smtClean="0"/>
              <a:t>5</a:t>
            </a:fld>
            <a:endParaRPr lang="zh-TW" altLang="en-US" noProof="0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67595895-AB45-DEF7-F68B-D550D9AA1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ea"/>
                <a:ea typeface="+mn-ea"/>
              </a:rPr>
              <a:t>研究結果</a:t>
            </a:r>
            <a:r>
              <a:rPr lang="en-US" altLang="zh-CN" dirty="0">
                <a:latin typeface="+mn-ea"/>
                <a:ea typeface="+mn-ea"/>
              </a:rPr>
              <a:t>——</a:t>
            </a:r>
            <a:r>
              <a:rPr lang="zh-CN" altLang="en-US" dirty="0">
                <a:latin typeface="+mn-ea"/>
                <a:ea typeface="+mn-ea"/>
              </a:rPr>
              <a:t>教師培訓改善之處</a:t>
            </a:r>
            <a:endParaRPr lang="zh-HK" altLang="en-US" dirty="0">
              <a:latin typeface="+mn-ea"/>
              <a:ea typeface="+mn-ea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965C290E-BFF1-221D-D86C-42B511E4C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68343"/>
            <a:ext cx="10815120" cy="4403184"/>
          </a:xfrm>
        </p:spPr>
        <p:txBody>
          <a:bodyPr>
            <a:norm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zh-TW" altLang="zh-HK" sz="2000" b="1" kern="100" dirty="0">
                <a:solidFill>
                  <a:srgbClr val="0070C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跨學科課程設計支援與培訓較少</a:t>
            </a:r>
            <a:r>
              <a:rPr lang="zh-TW" altLang="zh-HK" sz="2000" kern="1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，教師要自行設計</a:t>
            </a:r>
            <a:r>
              <a:rPr lang="en-US" altLang="zh-HK" sz="2000" kern="1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STEAM</a:t>
            </a:r>
            <a:r>
              <a:rPr lang="zh-TW" altLang="zh-HK" sz="2000" kern="1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教育課程或活動，工作量難減。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zh-TW" altLang="zh-HK" sz="2000" b="1" kern="100" dirty="0">
                <a:solidFill>
                  <a:srgbClr val="0070C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教師培訓缺乏方向指引</a:t>
            </a:r>
            <a:r>
              <a:rPr lang="zh-TW" altLang="zh-HK" sz="2000" kern="1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，零散而缺乏系統；且</a:t>
            </a:r>
            <a:r>
              <a:rPr lang="zh-TW" altLang="zh-HK" sz="2000" b="1" kern="100" dirty="0">
                <a:solidFill>
                  <a:srgbClr val="0070C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少有初階、進階之分</a:t>
            </a:r>
            <a:r>
              <a:rPr lang="zh-TW" altLang="zh-HK" sz="2000" kern="1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，經驗豐富的教師選擇少。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zh-TW" altLang="zh-HK" sz="2000" b="1" kern="100" dirty="0">
                <a:solidFill>
                  <a:srgbClr val="0070C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教師缺乏特定的</a:t>
            </a:r>
            <a:r>
              <a:rPr lang="en-US" altLang="zh-HK" sz="2000" b="1" kern="100" dirty="0">
                <a:solidFill>
                  <a:srgbClr val="0070C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STEAM</a:t>
            </a:r>
            <a:r>
              <a:rPr lang="zh-TW" altLang="zh-HK" sz="2000" b="1" kern="100" dirty="0">
                <a:solidFill>
                  <a:srgbClr val="0070C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教育的備課時間</a:t>
            </a:r>
            <a:r>
              <a:rPr lang="zh-TW" altLang="zh-HK" sz="2000" kern="1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，要用自身的空堂時間準備，難吸引其他學科老師加入；加上</a:t>
            </a:r>
            <a:r>
              <a:rPr lang="zh-TW" altLang="zh-HK" sz="2000" b="1" kern="100" dirty="0">
                <a:solidFill>
                  <a:srgbClr val="0070C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缺乏技術員支援</a:t>
            </a:r>
            <a:r>
              <a:rPr lang="zh-TW" altLang="zh-HK" sz="2000" kern="1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，要定期學習工具知識的更新情況，工作量大。</a:t>
            </a:r>
            <a:endParaRPr lang="en-US" altLang="zh-TW" sz="2000" kern="100" dirty="0"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endParaRPr lang="zh-TW" altLang="zh-HK" sz="2000" kern="100" dirty="0"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zh-TW" altLang="zh-HK" sz="2000" kern="1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對比四個外地的研究案例，</a:t>
            </a:r>
            <a:r>
              <a:rPr lang="zh-TW" altLang="zh-HK" sz="2000" b="1" kern="100" dirty="0">
                <a:solidFill>
                  <a:srgbClr val="0070C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香港缺乏專責</a:t>
            </a:r>
            <a:r>
              <a:rPr lang="en-US" altLang="zh-HK" sz="2000" b="1" kern="100" dirty="0">
                <a:solidFill>
                  <a:srgbClr val="0070C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STEAM</a:t>
            </a:r>
            <a:r>
              <a:rPr lang="zh-TW" altLang="zh-HK" sz="2000" b="1" kern="100" dirty="0">
                <a:solidFill>
                  <a:srgbClr val="0070C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教育的機構</a:t>
            </a:r>
            <a:r>
              <a:rPr lang="zh-TW" altLang="zh-HK" sz="2000" kern="1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。美國、芬蘭、韓國與新加坡除了教育部外，均下設機構，負責</a:t>
            </a:r>
            <a:r>
              <a:rPr lang="en-US" altLang="zh-HK" sz="2000" kern="1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STEM</a:t>
            </a:r>
            <a:r>
              <a:rPr lang="zh-TW" altLang="zh-HK" sz="2000" kern="1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或</a:t>
            </a:r>
            <a:r>
              <a:rPr lang="en-US" altLang="zh-HK" sz="2000" kern="1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STEAM</a:t>
            </a:r>
            <a:r>
              <a:rPr lang="zh-TW" altLang="zh-HK" sz="2000" kern="1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教育發展，唯香港僅有教育局。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zh-TW" altLang="zh-HK" sz="2000" b="1" kern="100" dirty="0">
                <a:solidFill>
                  <a:srgbClr val="0070C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有待加強企業與師生的交流</a:t>
            </a:r>
            <a:r>
              <a:rPr lang="zh-TW" altLang="zh-HK" sz="2000" kern="1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，尤其工程行業，因教育界少有工程背景教師。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US" altLang="zh-HK" sz="2000" kern="1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STEAM</a:t>
            </a:r>
            <a:r>
              <a:rPr lang="zh-TW" altLang="zh-HK" sz="2000" kern="1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教育的</a:t>
            </a:r>
            <a:r>
              <a:rPr lang="zh-TW" altLang="zh-HK" sz="2000" b="1" kern="100" dirty="0">
                <a:solidFill>
                  <a:srgbClr val="0070C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定義與目標有待加強</a:t>
            </a:r>
            <a:r>
              <a:rPr lang="zh-TW" altLang="zh-HK" sz="2000" kern="1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，</a:t>
            </a:r>
            <a:r>
              <a:rPr lang="en-US" altLang="zh-HK" sz="2000" kern="1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STEAM</a:t>
            </a:r>
            <a:r>
              <a:rPr lang="zh-TW" altLang="zh-HK" sz="2000" kern="1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教育的日後</a:t>
            </a:r>
            <a:r>
              <a:rPr lang="zh-TW" altLang="zh-HK" sz="2000" b="1" kern="100" dirty="0">
                <a:solidFill>
                  <a:srgbClr val="0070C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撥款要多改善</a:t>
            </a:r>
            <a:r>
              <a:rPr lang="zh-TW" altLang="zh-HK" sz="2000" kern="1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7" name="頁尾版面配置區 2">
            <a:extLst>
              <a:ext uri="{FF2B5EF4-FFF2-40B4-BE49-F238E27FC236}">
                <a16:creationId xmlns:a16="http://schemas.microsoft.com/office/drawing/2014/main" id="{4BBEC571-682B-E001-04D6-924AB47F5D9A}"/>
              </a:ext>
            </a:extLst>
          </p:cNvPr>
          <p:cNvSpPr txBox="1">
            <a:spLocks/>
          </p:cNvSpPr>
          <p:nvPr/>
        </p:nvSpPr>
        <p:spPr>
          <a:xfrm>
            <a:off x="8661704" y="6490340"/>
            <a:ext cx="2949104" cy="232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zh-TW"/>
            </a:defPPr>
            <a:lvl1pPr marL="0" algn="l" defTabSz="914400" rtl="0" eaLnBrk="1" latinLnBrk="0" hangingPunct="1">
              <a:defRPr sz="900" kern="1200" cap="all">
                <a:solidFill>
                  <a:schemeClr val="accen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/>
              <a:t>「香港</a:t>
            </a:r>
            <a:r>
              <a:rPr lang="en-US" altLang="zh-TW"/>
              <a:t>STEAM</a:t>
            </a:r>
            <a:r>
              <a:rPr lang="zh-TW" altLang="en-US"/>
              <a:t>教育：中小學教師培訓」政策研究報告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22182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8BC4FA4D-213F-C0EB-174D-A6B8D84AC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603CDE5-C1D8-4EDD-870F-A498BAFA520F}" type="slidenum">
              <a:rPr lang="en-US" altLang="zh-TW" noProof="0" smtClean="0"/>
              <a:t>6</a:t>
            </a:fld>
            <a:endParaRPr lang="zh-TW" altLang="en-US" noProof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920A439-9C1F-1818-65D8-0756DD71EBC2}"/>
              </a:ext>
            </a:extLst>
          </p:cNvPr>
          <p:cNvSpPr/>
          <p:nvPr/>
        </p:nvSpPr>
        <p:spPr>
          <a:xfrm>
            <a:off x="10366408" y="646657"/>
            <a:ext cx="1245016" cy="59712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FBB2E54D-8150-BB81-6986-C5CF618BCF72}"/>
              </a:ext>
            </a:extLst>
          </p:cNvPr>
          <p:cNvSpPr txBox="1"/>
          <p:nvPr/>
        </p:nvSpPr>
        <p:spPr>
          <a:xfrm>
            <a:off x="10559609" y="808522"/>
            <a:ext cx="923330" cy="562685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b="1" dirty="0">
                <a:solidFill>
                  <a:srgbClr val="FFFF00"/>
                </a:solidFill>
              </a:rPr>
              <a:t>政策建議一</a:t>
            </a:r>
            <a:r>
              <a:rPr lang="zh-CN" altLang="en-US" sz="2400" dirty="0">
                <a:solidFill>
                  <a:schemeClr val="bg1"/>
                </a:solidFill>
              </a:rPr>
              <a:t>至</a:t>
            </a:r>
            <a:r>
              <a:rPr lang="zh-CN" altLang="en-US" sz="2400" b="1" dirty="0">
                <a:solidFill>
                  <a:srgbClr val="FFFF00"/>
                </a:solidFill>
              </a:rPr>
              <a:t>政策建議三</a:t>
            </a:r>
            <a:endParaRPr lang="en-US" altLang="zh-CN" sz="2400" b="1" dirty="0">
              <a:solidFill>
                <a:srgbClr val="FFFF00"/>
              </a:solidFill>
            </a:endParaRPr>
          </a:p>
          <a:p>
            <a:r>
              <a:rPr lang="zh-CN" altLang="en-US" sz="2400" dirty="0">
                <a:solidFill>
                  <a:schemeClr val="bg1"/>
                </a:solidFill>
              </a:rPr>
              <a:t>解決之問題</a:t>
            </a:r>
            <a:endParaRPr lang="zh-HK" altLang="en-US" dirty="0">
              <a:solidFill>
                <a:schemeClr val="bg1"/>
              </a:solidFill>
            </a:endParaRPr>
          </a:p>
        </p:txBody>
      </p:sp>
      <p:pic>
        <p:nvPicPr>
          <p:cNvPr id="4" name="內容版面配置區 7">
            <a:extLst>
              <a:ext uri="{FF2B5EF4-FFF2-40B4-BE49-F238E27FC236}">
                <a16:creationId xmlns:a16="http://schemas.microsoft.com/office/drawing/2014/main" id="{399DF727-B1D2-A36F-BF8E-D40F48842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78" y="646657"/>
            <a:ext cx="10049808" cy="597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38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D3E80C7-E310-4FA0-9B56-98239F1CF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603CDE5-C1D8-4EDD-870F-A498BAFA520F}" type="slidenum">
              <a:rPr lang="en-US" altLang="zh-TW" noProof="0" smtClean="0"/>
              <a:t>7</a:t>
            </a:fld>
            <a:endParaRPr lang="zh-TW" altLang="en-US" noProof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C329BF4-2273-F13E-95CC-94AD2C63F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371" y="593011"/>
            <a:ext cx="7254481" cy="6251828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65A47CED-C7B2-556E-2426-ACFC5DAF6AEA}"/>
              </a:ext>
            </a:extLst>
          </p:cNvPr>
          <p:cNvSpPr/>
          <p:nvPr/>
        </p:nvSpPr>
        <p:spPr>
          <a:xfrm>
            <a:off x="8739739" y="733285"/>
            <a:ext cx="1838426" cy="59712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C21166A7-8653-24DA-9221-0BB1CBCBBB07}"/>
              </a:ext>
            </a:extLst>
          </p:cNvPr>
          <p:cNvSpPr txBox="1"/>
          <p:nvPr/>
        </p:nvSpPr>
        <p:spPr>
          <a:xfrm>
            <a:off x="9044260" y="733285"/>
            <a:ext cx="923330" cy="59712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b="1" dirty="0">
                <a:solidFill>
                  <a:srgbClr val="FFFF00"/>
                </a:solidFill>
              </a:rPr>
              <a:t>政策建議一</a:t>
            </a:r>
            <a:endParaRPr lang="en-US" altLang="zh-CN" sz="2400" b="1" dirty="0">
              <a:solidFill>
                <a:srgbClr val="FFFF00"/>
              </a:solidFill>
            </a:endParaRPr>
          </a:p>
          <a:p>
            <a:r>
              <a:rPr lang="en-US" altLang="zh-CN" sz="2400" b="1" dirty="0">
                <a:solidFill>
                  <a:schemeClr val="bg1"/>
                </a:solidFill>
              </a:rPr>
              <a:t>STEAM</a:t>
            </a:r>
            <a:r>
              <a:rPr lang="zh-CN" altLang="en-US" sz="2400" b="1" dirty="0">
                <a:solidFill>
                  <a:schemeClr val="bg1"/>
                </a:solidFill>
              </a:rPr>
              <a:t>教育教師培訓指引建議範疇</a:t>
            </a:r>
            <a:endParaRPr lang="zh-HK" altLang="en-US" dirty="0">
              <a:solidFill>
                <a:schemeClr val="bg1"/>
              </a:solidFill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87AE8FAF-8C8D-A52F-5E1E-9E9BF4828E03}"/>
              </a:ext>
            </a:extLst>
          </p:cNvPr>
          <p:cNvSpPr txBox="1"/>
          <p:nvPr/>
        </p:nvSpPr>
        <p:spPr>
          <a:xfrm>
            <a:off x="3588479" y="2577784"/>
            <a:ext cx="3397718" cy="307777"/>
          </a:xfrm>
          <a:prstGeom prst="rect">
            <a:avLst/>
          </a:prstGeom>
          <a:solidFill>
            <a:srgbClr val="AADBD1"/>
          </a:solidFill>
        </p:spPr>
        <p:txBody>
          <a:bodyPr wrap="square" rtlCol="0">
            <a:spAutoFit/>
          </a:bodyPr>
          <a:lstStyle/>
          <a:p>
            <a:r>
              <a:rPr lang="zh-CN" altLang="en-US" sz="1400" b="1" dirty="0"/>
              <a:t>教學工具與平台的培訓</a:t>
            </a:r>
            <a:endParaRPr lang="zh-HK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360829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CF428AED-2CF6-C8B2-030A-20F34DCA0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603CDE5-C1D8-4EDD-870F-A498BAFA520F}" type="slidenum">
              <a:rPr lang="en-US" altLang="zh-TW" noProof="0" smtClean="0"/>
              <a:t>8</a:t>
            </a:fld>
            <a:endParaRPr lang="zh-TW" altLang="en-US" noProof="0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7CC61A68-F870-C30B-0F8D-963A613C7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r>
              <a:rPr lang="zh-TW" altLang="en-US" noProof="0"/>
              <a:t>「香港</a:t>
            </a:r>
            <a:r>
              <a:rPr lang="en-US" altLang="zh-TW" noProof="0"/>
              <a:t>STEAM</a:t>
            </a:r>
            <a:r>
              <a:rPr lang="zh-TW" altLang="en-US" noProof="0"/>
              <a:t>教育：中小學教師培訓」政策研究報告</a:t>
            </a:r>
            <a:endParaRPr lang="zh-TW" altLang="en-US" noProof="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3BF2125-9078-B1B4-BB31-10E53B36AC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268"/>
          <a:stretch/>
        </p:blipFill>
        <p:spPr>
          <a:xfrm>
            <a:off x="484575" y="792699"/>
            <a:ext cx="9102633" cy="582523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2120A0C-44AC-32B4-4187-C3162B4F6A23}"/>
              </a:ext>
            </a:extLst>
          </p:cNvPr>
          <p:cNvSpPr/>
          <p:nvPr/>
        </p:nvSpPr>
        <p:spPr>
          <a:xfrm>
            <a:off x="10018976" y="646657"/>
            <a:ext cx="1552773" cy="59712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400BC642-3718-8F81-39F1-865AD27DACE6}"/>
              </a:ext>
            </a:extLst>
          </p:cNvPr>
          <p:cNvSpPr txBox="1"/>
          <p:nvPr/>
        </p:nvSpPr>
        <p:spPr>
          <a:xfrm>
            <a:off x="10218298" y="646657"/>
            <a:ext cx="923330" cy="59712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b="1" dirty="0">
                <a:solidFill>
                  <a:srgbClr val="FFFF00"/>
                </a:solidFill>
              </a:rPr>
              <a:t>政策建議二</a:t>
            </a:r>
            <a:endParaRPr lang="en-US" altLang="zh-CN" sz="2400" b="1" dirty="0">
              <a:solidFill>
                <a:srgbClr val="FFFF00"/>
              </a:solidFill>
            </a:endParaRPr>
          </a:p>
          <a:p>
            <a:r>
              <a:rPr lang="en-US" altLang="zh-CN" sz="2400" b="1" dirty="0">
                <a:solidFill>
                  <a:schemeClr val="bg1"/>
                </a:solidFill>
              </a:rPr>
              <a:t>STEAM</a:t>
            </a:r>
            <a:r>
              <a:rPr lang="zh-CN" altLang="en-US" sz="2400" b="1" dirty="0">
                <a:solidFill>
                  <a:schemeClr val="bg1"/>
                </a:solidFill>
              </a:rPr>
              <a:t>數理中心的教師培訓與協助</a:t>
            </a:r>
            <a:endParaRPr lang="zh-HK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381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E9DA0CE-B6BE-E10B-048C-31BB3E73A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603CDE5-C1D8-4EDD-870F-A498BAFA520F}" type="slidenum">
              <a:rPr lang="en-US" altLang="zh-TW" noProof="0" smtClean="0"/>
              <a:t>9</a:t>
            </a:fld>
            <a:endParaRPr lang="zh-TW" altLang="en-US" noProof="0"/>
          </a:p>
        </p:txBody>
      </p:sp>
      <p:pic>
        <p:nvPicPr>
          <p:cNvPr id="12" name="圖片版面配置區 7" descr="拿著鉛筆的女人">
            <a:extLst>
              <a:ext uri="{FF2B5EF4-FFF2-40B4-BE49-F238E27FC236}">
                <a16:creationId xmlns:a16="http://schemas.microsoft.com/office/drawing/2014/main" id="{F7902972-CE98-D828-9AC1-91CA9E3C06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5" r="25288"/>
          <a:stretch/>
        </p:blipFill>
        <p:spPr>
          <a:xfrm>
            <a:off x="6416696" y="749893"/>
            <a:ext cx="4458820" cy="5938146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516ACC05-A1F0-B549-1C8A-3E720145F28B}"/>
              </a:ext>
            </a:extLst>
          </p:cNvPr>
          <p:cNvSpPr/>
          <p:nvPr/>
        </p:nvSpPr>
        <p:spPr>
          <a:xfrm>
            <a:off x="10551448" y="716758"/>
            <a:ext cx="1052510" cy="59712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585A2A54-B5BB-DBBB-BB78-FBD24BAD28FD}"/>
              </a:ext>
            </a:extLst>
          </p:cNvPr>
          <p:cNvSpPr txBox="1"/>
          <p:nvPr/>
        </p:nvSpPr>
        <p:spPr>
          <a:xfrm>
            <a:off x="10551448" y="742333"/>
            <a:ext cx="923330" cy="562685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b="1" dirty="0">
                <a:solidFill>
                  <a:srgbClr val="FFFF00"/>
                </a:solidFill>
              </a:rPr>
              <a:t>政策建議四</a:t>
            </a:r>
            <a:r>
              <a:rPr lang="zh-CN" altLang="en-US" sz="2400" dirty="0">
                <a:solidFill>
                  <a:schemeClr val="bg1"/>
                </a:solidFill>
              </a:rPr>
              <a:t>至</a:t>
            </a:r>
            <a:r>
              <a:rPr lang="zh-CN" altLang="en-US" sz="2400" b="1" dirty="0">
                <a:solidFill>
                  <a:srgbClr val="FFFF00"/>
                </a:solidFill>
              </a:rPr>
              <a:t>政策建議六</a:t>
            </a:r>
            <a:endParaRPr lang="en-US" altLang="zh-CN" sz="2400" b="1" dirty="0">
              <a:solidFill>
                <a:srgbClr val="FFFF00"/>
              </a:solidFill>
            </a:endParaRPr>
          </a:p>
          <a:p>
            <a:r>
              <a:rPr lang="zh-CN" altLang="en-US" sz="2400" dirty="0">
                <a:solidFill>
                  <a:schemeClr val="bg1"/>
                </a:solidFill>
              </a:rPr>
              <a:t>解決之問題</a:t>
            </a:r>
            <a:endParaRPr lang="zh-HK" altLang="en-US" dirty="0">
              <a:solidFill>
                <a:schemeClr val="bg1"/>
              </a:solidFill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9FA0CEF-8D20-1171-74F6-ADE1F6C1E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42" y="688477"/>
            <a:ext cx="6298140" cy="599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923131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">
      <a:dk1>
        <a:srgbClr val="000000"/>
      </a:dk1>
      <a:lt1>
        <a:srgbClr val="FFFFFF"/>
      </a:lt1>
      <a:dk2>
        <a:srgbClr val="242F41"/>
      </a:dk2>
      <a:lt2>
        <a:srgbClr val="E2E6E8"/>
      </a:lt2>
      <a:accent1>
        <a:srgbClr val="CE7242"/>
      </a:accent1>
      <a:accent2>
        <a:srgbClr val="BC303B"/>
      </a:accent2>
      <a:accent3>
        <a:srgbClr val="CE4287"/>
      </a:accent3>
      <a:accent4>
        <a:srgbClr val="BC30AF"/>
      </a:accent4>
      <a:accent5>
        <a:srgbClr val="A042CE"/>
      </a:accent5>
      <a:accent6>
        <a:srgbClr val="6444C2"/>
      </a:accent6>
      <a:hlink>
        <a:srgbClr val="3B8AB3"/>
      </a:hlink>
      <a:folHlink>
        <a:srgbClr val="7F7F7F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1330619_TF00870617_Win32" id="{CDD83E21-3937-43BA-BBA0-B39C8AC1D82D}" vid="{3ADFB271-F7F9-40D7-BD14-66357D7B76A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傳統企業授課課程</Template>
  <TotalTime>90</TotalTime>
  <Words>658</Words>
  <Application>Microsoft Office PowerPoint</Application>
  <PresentationFormat>寬螢幕</PresentationFormat>
  <Paragraphs>67</Paragraphs>
  <Slides>11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21" baseType="lpstr">
      <vt:lpstr>Adobe 繁黑體 Std B</vt:lpstr>
      <vt:lpstr>Microsoft JhengHei UI</vt:lpstr>
      <vt:lpstr>华文中宋</vt:lpstr>
      <vt:lpstr>微軟正黑體</vt:lpstr>
      <vt:lpstr>新細明體</vt:lpstr>
      <vt:lpstr>Calibri</vt:lpstr>
      <vt:lpstr>Gill Sans MT</vt:lpstr>
      <vt:lpstr>Wingdings</vt:lpstr>
      <vt:lpstr>Wingdings 2</vt:lpstr>
      <vt:lpstr>DividendVTI</vt:lpstr>
      <vt:lpstr>香港科技創新教育聯盟 香港教育工作者聯會</vt:lpstr>
      <vt:lpstr>研究簡介</vt:lpstr>
      <vt:lpstr>研究結果</vt:lpstr>
      <vt:lpstr>研究結果</vt:lpstr>
      <vt:lpstr>研究結果——教師培訓改善之處</vt:lpstr>
      <vt:lpstr>PowerPoint 簡報</vt:lpstr>
      <vt:lpstr>PowerPoint 簡報</vt:lpstr>
      <vt:lpstr>PowerPoint 簡報</vt:lpstr>
      <vt:lpstr>PowerPoint 簡報</vt:lpstr>
      <vt:lpstr> 問答環節</vt:lpstr>
      <vt:lpstr>感謝你！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香港STEAM教育 中小學教師培訓 政策研究報告 記者會</dc:title>
  <dc:creator>Shuk Ying Chiu</dc:creator>
  <cp:lastModifiedBy>Shuk Ying Chiu</cp:lastModifiedBy>
  <cp:revision>8</cp:revision>
  <dcterms:created xsi:type="dcterms:W3CDTF">2023-10-14T09:59:13Z</dcterms:created>
  <dcterms:modified xsi:type="dcterms:W3CDTF">2023-10-15T18:40:32Z</dcterms:modified>
</cp:coreProperties>
</file>